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sldIdLst>
    <p:sldId id="296" r:id="rId2"/>
    <p:sldId id="297" r:id="rId3"/>
    <p:sldId id="298" r:id="rId4"/>
    <p:sldId id="289" r:id="rId5"/>
    <p:sldId id="291" r:id="rId6"/>
    <p:sldId id="293" r:id="rId7"/>
    <p:sldId id="292" r:id="rId8"/>
    <p:sldId id="294" r:id="rId9"/>
    <p:sldId id="295" r:id="rId10"/>
  </p:sldIdLst>
  <p:sldSz cx="10080625" cy="7559675"/>
  <p:notesSz cx="6858000" cy="9144000"/>
  <p:defaultTextStyle>
    <a:defPPr>
      <a:defRPr lang="en-GB"/>
    </a:defPPr>
    <a:lvl1pPr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23863" indent="-214313"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639763" indent="-209550"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855663" indent="-212725"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071563" indent="-211138"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614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775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11638" cy="3155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1062038" y="4349750"/>
            <a:ext cx="4730750" cy="3502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9806616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1317625" y="877888"/>
            <a:ext cx="4214813" cy="3159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1062038" y="4349750"/>
            <a:ext cx="4732337" cy="350520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211263" y="693738"/>
            <a:ext cx="4435475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37063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37063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3438" y="187325"/>
            <a:ext cx="2185987" cy="6635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0713" y="187325"/>
            <a:ext cx="6410325" cy="6635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63" y="187325"/>
            <a:ext cx="8450262" cy="727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20713" y="1112838"/>
            <a:ext cx="8270875" cy="5710237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0713" y="1112838"/>
            <a:ext cx="4059237" cy="5710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2350" y="1112838"/>
            <a:ext cx="4059238" cy="5710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utoShape 1"/>
          <p:cNvSpPr>
            <a:spLocks noChangeArrowheads="1"/>
          </p:cNvSpPr>
          <p:nvPr/>
        </p:nvSpPr>
        <p:spPr bwMode="auto">
          <a:xfrm>
            <a:off x="-228600" y="30163"/>
            <a:ext cx="10744200" cy="7742237"/>
          </a:xfrm>
          <a:prstGeom prst="roundRect">
            <a:avLst>
              <a:gd name="adj" fmla="val 2315"/>
            </a:avLst>
          </a:prstGeom>
          <a:solidFill>
            <a:srgbClr val="CCCCCC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-217488" y="0"/>
            <a:ext cx="10820401" cy="973138"/>
          </a:xfrm>
          <a:prstGeom prst="roundRect">
            <a:avLst>
              <a:gd name="adj" fmla="val 18463"/>
            </a:avLst>
          </a:prstGeom>
          <a:solidFill>
            <a:srgbClr val="00336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9163" y="187325"/>
            <a:ext cx="8450262" cy="727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0713" y="1112838"/>
            <a:ext cx="8270875" cy="5710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AutoShape 5"/>
          <p:cNvSpPr>
            <a:spLocks noChangeArrowheads="1"/>
          </p:cNvSpPr>
          <p:nvPr/>
        </p:nvSpPr>
        <p:spPr bwMode="auto">
          <a:xfrm>
            <a:off x="8640763" y="7002463"/>
            <a:ext cx="1054100" cy="377825"/>
          </a:xfrm>
          <a:prstGeom prst="roundRect">
            <a:avLst>
              <a:gd name="adj" fmla="val 47477"/>
            </a:avLst>
          </a:prstGeom>
          <a:solidFill>
            <a:srgbClr val="00336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8545513" y="7056438"/>
            <a:ext cx="1163637" cy="285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/>
          <a:lstStyle/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fld id="{D5001EC1-4954-4B09-975E-B9629B2D9A31}" type="slidenum">
              <a:rPr lang="en-GB" sz="2000">
                <a:solidFill>
                  <a:srgbClr val="E6E6FF"/>
                </a:solidFill>
                <a:latin typeface="Arial" charset="0"/>
              </a:rPr>
              <a:pPr algn="ctr">
                <a:lnSpc>
                  <a:spcPct val="93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t>‹#›</a:t>
            </a:fld>
            <a:endParaRPr lang="en-GB" sz="2000">
              <a:solidFill>
                <a:srgbClr val="E6E6FF"/>
              </a:solidFill>
              <a:latin typeface="Arial" charset="0"/>
            </a:endParaRPr>
          </a:p>
        </p:txBody>
      </p:sp>
      <p:pic>
        <p:nvPicPr>
          <p:cNvPr id="3" name="Picture 2" descr="USGS - science for a changing world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7" y="6873875"/>
            <a:ext cx="169545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2pPr>
      <a:lvl3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3pPr>
      <a:lvl4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4pPr>
      <a:lvl5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5pPr>
      <a:lvl6pPr marL="457200" algn="l" defTabSz="457200" rtl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6pPr>
      <a:lvl7pPr marL="914400" algn="l" defTabSz="457200" rtl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7pPr>
      <a:lvl8pPr marL="1371600" algn="l" defTabSz="457200" rtl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8pPr>
      <a:lvl9pPr marL="1828800" algn="l" defTabSz="457200" rtl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9pPr>
    </p:titleStyle>
    <p:bodyStyle>
      <a:lvl1pPr marL="315913" indent="-315913" algn="l" defTabSz="457200" rtl="0" eaLnBrk="0" fontAlgn="base" hangingPunct="0">
        <a:lnSpc>
          <a:spcPct val="138000"/>
        </a:lnSpc>
        <a:spcBef>
          <a:spcPct val="0"/>
        </a:spcBef>
        <a:spcAft>
          <a:spcPts val="575"/>
        </a:spcAft>
        <a:buClr>
          <a:srgbClr val="000000"/>
        </a:buClr>
        <a:buSzPct val="71000"/>
        <a:buFont typeface="StarSymbol" charset="0"/>
        <a:buBlip>
          <a:blip r:embed="rId16"/>
        </a:buBlip>
        <a:defRPr sz="2600">
          <a:solidFill>
            <a:srgbClr val="333333"/>
          </a:solidFill>
          <a:latin typeface="+mn-lt"/>
          <a:ea typeface="+mn-ea"/>
          <a:cs typeface="+mn-cs"/>
        </a:defRPr>
      </a:lvl1pPr>
      <a:lvl2pPr marL="736600" indent="-279400" algn="l" defTabSz="457200" rtl="0" eaLnBrk="0" fontAlgn="base" hangingPunct="0">
        <a:lnSpc>
          <a:spcPct val="138000"/>
        </a:lnSpc>
        <a:spcBef>
          <a:spcPct val="0"/>
        </a:spcBef>
        <a:spcAft>
          <a:spcPts val="575"/>
        </a:spcAft>
        <a:buClr>
          <a:srgbClr val="000000"/>
        </a:buClr>
        <a:buSzPct val="69000"/>
        <a:buFont typeface="StarSymbol" charset="0"/>
        <a:buBlip>
          <a:blip r:embed="rId17"/>
        </a:buBlip>
        <a:defRPr sz="2400">
          <a:solidFill>
            <a:srgbClr val="333333"/>
          </a:solidFill>
          <a:latin typeface="+mn-lt"/>
        </a:defRPr>
      </a:lvl2pPr>
      <a:lvl3pPr marL="1122363" indent="-207963" algn="l" defTabSz="457200" rtl="0" eaLnBrk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Blip>
          <a:blip r:embed="rId18"/>
        </a:buBlip>
        <a:defRPr sz="2200">
          <a:solidFill>
            <a:srgbClr val="333333"/>
          </a:solidFill>
          <a:latin typeface="+mn-lt"/>
        </a:defRPr>
      </a:lvl3pPr>
      <a:lvl4pPr marL="1719263" indent="-207963" algn="l" defTabSz="457200" rtl="0" eaLnBrk="0" fontAlgn="base" hangingPunct="0">
        <a:lnSpc>
          <a:spcPct val="138000"/>
        </a:lnSpc>
        <a:spcBef>
          <a:spcPct val="0"/>
        </a:spcBef>
        <a:spcAft>
          <a:spcPts val="575"/>
        </a:spcAft>
        <a:buClr>
          <a:srgbClr val="000000"/>
        </a:buClr>
        <a:buSzPct val="28000"/>
        <a:buFont typeface="StarSymbol" charset="0"/>
        <a:buBlip>
          <a:blip r:embed="rId19"/>
        </a:buBlip>
        <a:defRPr sz="2000">
          <a:solidFill>
            <a:srgbClr val="333333"/>
          </a:solidFill>
          <a:latin typeface="+mn-lt"/>
        </a:defRPr>
      </a:lvl4pPr>
      <a:lvl5pPr marL="2036763" indent="-207963" algn="l" defTabSz="457200" rtl="0" eaLnBrk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5pPr>
      <a:lvl6pPr marL="2493963" indent="-207963" algn="l" defTabSz="457200" rtl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6pPr>
      <a:lvl7pPr marL="2951163" indent="-207963" algn="l" defTabSz="457200" rtl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7pPr>
      <a:lvl8pPr marL="3408363" indent="-207963" algn="l" defTabSz="457200" rtl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8pPr>
      <a:lvl9pPr marL="3865563" indent="-207963" algn="l" defTabSz="457200" rtl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ddschwit@usgs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919163" y="265113"/>
            <a:ext cx="8453437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7488" y="0"/>
            <a:ext cx="10896601" cy="7742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544512" y="503237"/>
            <a:ext cx="5257800" cy="3886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5000" rIns="90000" bIns="45000">
            <a:normAutofit/>
          </a:bodyPr>
          <a:lstStyle/>
          <a:p>
            <a:pPr>
              <a:lnSpc>
                <a:spcPct val="116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800" b="1" dirty="0" smtClean="0">
                <a:solidFill>
                  <a:srgbClr val="FFFFFF"/>
                </a:solidFill>
                <a:latin typeface="Bitstream Vera Sans" pitchFamily="34" charset="0"/>
              </a:rPr>
              <a:t>EDDN </a:t>
            </a:r>
            <a:r>
              <a:rPr lang="en-GB" sz="4800" b="1" dirty="0" smtClean="0">
                <a:solidFill>
                  <a:srgbClr val="FFFFFF"/>
                </a:solidFill>
                <a:latin typeface="Bitstream Vera Sans" pitchFamily="34" charset="0"/>
              </a:rPr>
              <a:t>Status and Information</a:t>
            </a:r>
            <a:endParaRPr lang="en-GB" sz="3600" b="1" dirty="0">
              <a:solidFill>
                <a:srgbClr val="FFFFFF"/>
              </a:solidFill>
              <a:latin typeface="Bitstream Vera Sans" pitchFamily="34" charset="0"/>
            </a:endParaRPr>
          </a:p>
          <a:p>
            <a:pPr>
              <a:lnSpc>
                <a:spcPct val="116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60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712" y="6675437"/>
            <a:ext cx="6248400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Dan </a:t>
            </a:r>
            <a:r>
              <a:rPr lang="en-US" dirty="0" err="1" smtClean="0"/>
              <a:t>Schwitalla</a:t>
            </a:r>
            <a:r>
              <a:rPr lang="en-US" dirty="0" smtClean="0"/>
              <a:t> – </a:t>
            </a:r>
            <a:r>
              <a:rPr lang="en-US" dirty="0" smtClean="0">
                <a:hlinkClick r:id="rId4"/>
              </a:rPr>
              <a:t>ddschwit@usgs.gov</a:t>
            </a:r>
            <a:endParaRPr lang="en-US" dirty="0" smtClean="0"/>
          </a:p>
          <a:p>
            <a:r>
              <a:rPr lang="en-US" sz="1600" dirty="0" smtClean="0"/>
              <a:t>2009 USGS </a:t>
            </a:r>
            <a:r>
              <a:rPr lang="en-US" sz="1600" dirty="0" smtClean="0"/>
              <a:t>STIWG/TWG </a:t>
            </a:r>
            <a:r>
              <a:rPr lang="en-US" sz="1600" dirty="0" smtClean="0"/>
              <a:t>– </a:t>
            </a:r>
            <a:r>
              <a:rPr lang="en-US" sz="1600" dirty="0" smtClean="0"/>
              <a:t>6-8 May 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400914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9074150" cy="841375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dirty="0" smtClean="0"/>
              <a:t>EDDN </a:t>
            </a:r>
            <a:r>
              <a:rPr lang="en-GB" sz="3600" dirty="0" smtClean="0"/>
              <a:t>Basic Information</a:t>
            </a:r>
            <a:endParaRPr lang="en-GB" sz="36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12" y="1341437"/>
            <a:ext cx="9074150" cy="5181600"/>
          </a:xfrm>
        </p:spPr>
        <p:txBody>
          <a:bodyPr/>
          <a:lstStyle/>
          <a:p>
            <a:pPr marL="415925" indent="-311150" eaLnBrk="1">
              <a:lnSpc>
                <a:spcPct val="98000"/>
              </a:lnSpc>
              <a:spcAft>
                <a:spcPts val="1800"/>
              </a:spcAft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EDDN = Emergency Data Distribution Network</a:t>
            </a:r>
          </a:p>
          <a:p>
            <a:pPr marL="415925" indent="-311150" eaLnBrk="1">
              <a:lnSpc>
                <a:spcPct val="98000"/>
              </a:lnSpc>
              <a:spcAft>
                <a:spcPts val="1800"/>
              </a:spcAft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Receives </a:t>
            </a:r>
            <a:r>
              <a:rPr lang="en-GB" sz="3200" dirty="0" smtClean="0"/>
              <a:t>data from all DCPs transmitting in the GOES DCS independently of Wallops Island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 marL="415925" indent="-311150" eaLnBrk="1">
              <a:lnSpc>
                <a:spcPct val="98000"/>
              </a:lnSpc>
              <a:spcAft>
                <a:spcPts val="1800"/>
              </a:spcAft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It is a </a:t>
            </a:r>
            <a:r>
              <a:rPr lang="en-GB" sz="3200" dirty="0" smtClean="0"/>
              <a:t>satellite downlink at a receive </a:t>
            </a:r>
            <a:r>
              <a:rPr lang="en-GB" sz="3200" dirty="0" smtClean="0"/>
              <a:t>site sufficiently </a:t>
            </a:r>
            <a:r>
              <a:rPr lang="en-GB" sz="3200" dirty="0" smtClean="0"/>
              <a:t>distant from Wallops Island to achieve event independence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 marL="415925" indent="-311150" eaLnBrk="1">
              <a:lnSpc>
                <a:spcPct val="98000"/>
              </a:lnSpc>
              <a:spcAft>
                <a:spcPts val="1800"/>
              </a:spcAft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Distributes </a:t>
            </a:r>
            <a:r>
              <a:rPr lang="en-GB" sz="3200" dirty="0" smtClean="0"/>
              <a:t>data independently of Wallops Island.</a:t>
            </a:r>
          </a:p>
        </p:txBody>
      </p:sp>
    </p:spTree>
    <p:extLst>
      <p:ext uri="{BB962C8B-B14F-4D97-AF65-F5344CB8AC3E}">
        <p14:creationId xmlns:p14="http://schemas.microsoft.com/office/powerpoint/2010/main" val="20993609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26987"/>
            <a:ext cx="8450262" cy="727075"/>
          </a:xfrm>
        </p:spPr>
        <p:txBody>
          <a:bodyPr/>
          <a:lstStyle/>
          <a:p>
            <a:r>
              <a:rPr lang="en-US" sz="3600" dirty="0" smtClean="0"/>
              <a:t>Recent Updates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713" y="1646237"/>
            <a:ext cx="8762999" cy="517683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3200" dirty="0" smtClean="0"/>
              <a:t>The EDDN is now receiving an LRIT data feed. The LRGS connected to the LRIT is internal, but the data is available to the public servers.</a:t>
            </a:r>
          </a:p>
          <a:p>
            <a:pPr>
              <a:lnSpc>
                <a:spcPct val="100000"/>
              </a:lnSpc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3200" dirty="0" smtClean="0"/>
              <a:t>The EDDN receive system is now CS2 compliant.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6262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2" y="149224"/>
            <a:ext cx="9070975" cy="582613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dirty="0" smtClean="0"/>
              <a:t>More Information about EDDN at EROS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770063"/>
            <a:ext cx="9070975" cy="5313362"/>
          </a:xfrm>
          <a:noFill/>
        </p:spPr>
        <p:txBody>
          <a:bodyPr/>
          <a:lstStyle/>
          <a:p>
            <a:pPr marL="0" indent="0" eaLnBrk="1">
              <a:lnSpc>
                <a:spcPct val="100000"/>
              </a:lnSpc>
              <a:spcAft>
                <a:spcPts val="1800"/>
              </a:spcAft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The EDDN has a public Web </a:t>
            </a:r>
            <a:r>
              <a:rPr lang="en-GB" sz="2400" dirty="0" smtClean="0"/>
              <a:t>page </a:t>
            </a:r>
            <a:r>
              <a:rPr lang="en-GB" sz="2400" dirty="0" smtClean="0"/>
              <a:t>that provides:</a:t>
            </a:r>
          </a:p>
          <a:p>
            <a:pPr marL="647700" lvl="2" indent="-215900" eaLnBrk="1">
              <a:lnSpc>
                <a:spcPct val="100000"/>
              </a:lnSpc>
              <a:spcAft>
                <a:spcPts val="1800"/>
              </a:spcAft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Status of the public data servers</a:t>
            </a:r>
          </a:p>
          <a:p>
            <a:pPr marL="647700" lvl="2" indent="-215900" eaLnBrk="1">
              <a:lnSpc>
                <a:spcPct val="100000"/>
              </a:lnSpc>
              <a:spcAft>
                <a:spcPts val="1800"/>
              </a:spcAft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Access to a system monitoring page</a:t>
            </a:r>
          </a:p>
          <a:p>
            <a:pPr marL="647700" lvl="2" indent="-215900" eaLnBrk="1">
              <a:lnSpc>
                <a:spcPct val="100000"/>
              </a:lnSpc>
              <a:spcAft>
                <a:spcPts val="600"/>
              </a:spcAft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Web pages that </a:t>
            </a:r>
          </a:p>
          <a:p>
            <a:pPr marL="863600" lvl="3" indent="-215900" eaLnBrk="1">
              <a:lnSpc>
                <a:spcPct val="100000"/>
              </a:lnSpc>
              <a:spcAft>
                <a:spcPts val="600"/>
              </a:spcAft>
              <a:buSzPct val="45000"/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describe the EDDN,</a:t>
            </a:r>
          </a:p>
          <a:p>
            <a:pPr marL="863600" lvl="3" indent="-215900" eaLnBrk="1">
              <a:lnSpc>
                <a:spcPct val="100000"/>
              </a:lnSpc>
              <a:spcAft>
                <a:spcPts val="600"/>
              </a:spcAft>
              <a:buSzPct val="45000"/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describe message format of DCP data,</a:t>
            </a:r>
          </a:p>
          <a:p>
            <a:pPr marL="863600" lvl="3" indent="-215900" eaLnBrk="1">
              <a:lnSpc>
                <a:spcPct val="100000"/>
              </a:lnSpc>
              <a:spcAft>
                <a:spcPts val="600"/>
              </a:spcAft>
              <a:buSzPct val="45000"/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provide message access services,</a:t>
            </a:r>
          </a:p>
          <a:p>
            <a:pPr marL="863600" lvl="3" indent="-215900" eaLnBrk="1">
              <a:lnSpc>
                <a:spcPct val="100000"/>
              </a:lnSpc>
              <a:spcAft>
                <a:spcPts val="600"/>
              </a:spcAft>
              <a:buSzPct val="45000"/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and make available relevant documentation</a:t>
            </a:r>
            <a:r>
              <a:rPr lang="en-GB" sz="2400" dirty="0" smtClean="0"/>
              <a:t>.</a:t>
            </a:r>
            <a:endParaRPr lang="en-GB" sz="2400" dirty="0" smtClean="0"/>
          </a:p>
          <a:p>
            <a:pPr marL="0" indent="0" eaLnBrk="1">
              <a:lnSpc>
                <a:spcPct val="100000"/>
              </a:lnSpc>
              <a:spcAft>
                <a:spcPts val="1800"/>
              </a:spcAft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URL is </a:t>
            </a:r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http</a:t>
            </a:r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://</a:t>
            </a:r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eddn.usgs.gov </a:t>
            </a:r>
            <a:endParaRPr lang="en-GB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2" y="123824"/>
            <a:ext cx="9577387" cy="531813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dirty="0" smtClean="0"/>
              <a:t>EDDN Web Services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770063"/>
            <a:ext cx="9070975" cy="4987925"/>
          </a:xfrm>
        </p:spPr>
        <p:txBody>
          <a:bodyPr/>
          <a:lstStyle/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600" dirty="0" smtClean="0"/>
              <a:t>http://eddn.usgs.gov/msgaccess.html</a:t>
            </a:r>
          </a:p>
          <a:p>
            <a:pPr marL="836612" lvl="1" indent="-311150" eaLnBrk="1">
              <a:lnSpc>
                <a:spcPct val="98000"/>
              </a:lnSpc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200" dirty="0" smtClean="0"/>
              <a:t>Users can access GOES DCS messages based upon time, address, and channel criteria.  (Does not decode the data)</a:t>
            </a:r>
          </a:p>
          <a:p>
            <a:pPr marL="836612" lvl="1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400" dirty="0" smtClean="0"/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600" dirty="0" smtClean="0"/>
              <a:t>http://eddn.usgs.gov/fieldtest.html</a:t>
            </a:r>
          </a:p>
          <a:p>
            <a:pPr marL="836612" lvl="1" indent="-311150" eaLnBrk="1">
              <a:lnSpc>
                <a:spcPct val="98000"/>
              </a:lnSpc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200" dirty="0" smtClean="0"/>
              <a:t>Provides a low-bandwidth means of publicly accessing messages from a specific DCP.  Designed for the access from a cell phone or PDA.</a:t>
            </a:r>
            <a:endParaRPr lang="en-GB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46037"/>
            <a:ext cx="8450262" cy="727075"/>
          </a:xfrm>
        </p:spPr>
        <p:txBody>
          <a:bodyPr/>
          <a:lstStyle/>
          <a:p>
            <a:r>
              <a:rPr lang="en-US" sz="3600" dirty="0" smtClean="0"/>
              <a:t>EDDN Message Access</a:t>
            </a:r>
            <a:endParaRPr lang="en-US" sz="3600" dirty="0"/>
          </a:p>
        </p:txBody>
      </p:sp>
      <p:pic>
        <p:nvPicPr>
          <p:cNvPr id="4" name="Content Placeholder 3" descr="eddnmsgacces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5912" y="1951037"/>
            <a:ext cx="9322229" cy="4053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2" y="122237"/>
            <a:ext cx="9072563" cy="504824"/>
          </a:xfrm>
        </p:spPr>
        <p:txBody>
          <a:bodyPr/>
          <a:lstStyle/>
          <a:p>
            <a:r>
              <a:rPr lang="en-US" sz="3600" dirty="0" smtClean="0"/>
              <a:t>EDDN Field Test Page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5912" y="1341437"/>
            <a:ext cx="2706687" cy="598488"/>
          </a:xfrm>
        </p:spPr>
        <p:txBody>
          <a:bodyPr/>
          <a:lstStyle/>
          <a:p>
            <a:pPr algn="ctr"/>
            <a:r>
              <a:rPr lang="en-US" dirty="0" smtClean="0"/>
              <a:t>Criteria Page</a:t>
            </a:r>
            <a:endParaRPr lang="en-US" dirty="0"/>
          </a:p>
        </p:txBody>
      </p:sp>
      <p:pic>
        <p:nvPicPr>
          <p:cNvPr id="7" name="Content Placeholder 6" descr="fieldtestpag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2112" y="2179637"/>
            <a:ext cx="2466668" cy="20574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45075" y="1235075"/>
            <a:ext cx="2357437" cy="704850"/>
          </a:xfrm>
        </p:spPr>
        <p:txBody>
          <a:bodyPr/>
          <a:lstStyle/>
          <a:p>
            <a:r>
              <a:rPr lang="en-US" dirty="0" smtClean="0"/>
              <a:t>Page Source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68712" y="2255837"/>
            <a:ext cx="5832476" cy="20574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&lt;html&gt;&lt;head&gt;&lt;title&gt;FIELD MESSAGE RETRIEVAL&lt;/title&gt;&lt;body&gt;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&lt;form action="http://lrgseddn1.cr.usgs.gov/cgi-bin/fieldtest.pl" method="POST"&gt;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&lt;p&gt;&lt;font size="+1"&gt;DCP ADDRESS (required):&lt;/font&gt;&lt;</a:t>
            </a:r>
            <a:r>
              <a:rPr lang="en-US" sz="1000" dirty="0" err="1" smtClean="0"/>
              <a:t>br</a:t>
            </a:r>
            <a:r>
              <a:rPr lang="en-US" sz="1000" dirty="0" smtClean="0"/>
              <a:t>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&lt;input type="text" name="DCPID" size="8"&gt;&lt;/p&gt;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&lt;p&gt;&lt;font size="+1"&gt;Back &lt;/font&gt;&lt;</a:t>
            </a:r>
            <a:r>
              <a:rPr lang="en-US" sz="1000" dirty="0" err="1" smtClean="0"/>
              <a:t>br</a:t>
            </a:r>
            <a:r>
              <a:rPr lang="en-US" sz="1000" dirty="0" smtClean="0"/>
              <a:t>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&lt;input type="text" name="SINCE" size="3"&gt; hours&lt;/p&gt;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&lt;p&gt;&lt;input type="submit" value="Retrieve" name="B1"&gt;&lt;/p&gt;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&lt;/form&gt;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&lt;/body&gt;&lt;/html&gt;</a:t>
            </a: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1839912" y="5227638"/>
            <a:ext cx="6248400" cy="1366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EDDN Field Retrieval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DCP: DD29E3F0 From now minus 8 hours until now.</a:t>
            </a: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DD29E3F009082065534G42-4NN130WXW000243J@@</a:t>
            </a:r>
            <a:r>
              <a:rPr lang="en-US" sz="1200" dirty="0" err="1" smtClean="0">
                <a:solidFill>
                  <a:schemeClr val="tx1"/>
                </a:solidFill>
              </a:rPr>
              <a:t>l@GA</a:t>
            </a:r>
            <a:r>
              <a:rPr lang="en-US" sz="1200" dirty="0" smtClean="0">
                <a:solidFill>
                  <a:schemeClr val="tx1"/>
                </a:solidFill>
              </a:rPr>
              <a:t>@@</a:t>
            </a:r>
            <a:r>
              <a:rPr lang="en-US" sz="1200" dirty="0" err="1" smtClean="0">
                <a:solidFill>
                  <a:schemeClr val="tx1"/>
                </a:solidFill>
              </a:rPr>
              <a:t>l@F</a:t>
            </a:r>
            <a:r>
              <a:rPr lang="en-US" sz="1200" dirty="0" smtClean="0">
                <a:solidFill>
                  <a:schemeClr val="tx1"/>
                </a:solidFill>
              </a:rPr>
              <a:t>?@@</a:t>
            </a:r>
            <a:r>
              <a:rPr lang="en-US" sz="1200" dirty="0" err="1" smtClean="0">
                <a:solidFill>
                  <a:schemeClr val="tx1"/>
                </a:solidFill>
              </a:rPr>
              <a:t>l@F?zWJ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DD29E3F009082053520G42-4NN130WXW000242E@@</a:t>
            </a:r>
            <a:r>
              <a:rPr lang="en-US" sz="1200" dirty="0" err="1" smtClean="0">
                <a:solidFill>
                  <a:schemeClr val="tx1"/>
                </a:solidFill>
              </a:rPr>
              <a:t>l@Fz</a:t>
            </a:r>
            <a:r>
              <a:rPr lang="en-US" sz="1200" dirty="0" smtClean="0">
                <a:solidFill>
                  <a:schemeClr val="tx1"/>
                </a:solidFill>
              </a:rPr>
              <a:t>@@</a:t>
            </a:r>
            <a:r>
              <a:rPr lang="en-US" sz="1200" dirty="0" err="1" smtClean="0">
                <a:solidFill>
                  <a:schemeClr val="tx1"/>
                </a:solidFill>
              </a:rPr>
              <a:t>l@Fy</a:t>
            </a:r>
            <a:r>
              <a:rPr lang="en-US" sz="1200" dirty="0" smtClean="0">
                <a:solidFill>
                  <a:schemeClr val="tx1"/>
                </a:solidFill>
              </a:rPr>
              <a:t>@@</a:t>
            </a:r>
            <a:r>
              <a:rPr lang="en-US" sz="1200" dirty="0" err="1" smtClean="0">
                <a:solidFill>
                  <a:schemeClr val="tx1"/>
                </a:solidFill>
              </a:rPr>
              <a:t>l@FyzVJ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Text Placeholder 2"/>
          <p:cNvSpPr txBox="1">
            <a:spLocks/>
          </p:cNvSpPr>
          <p:nvPr/>
        </p:nvSpPr>
        <p:spPr bwMode="auto">
          <a:xfrm>
            <a:off x="3287712" y="4465637"/>
            <a:ext cx="2706687" cy="598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38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71000"/>
              <a:buFont typeface="StarSymbol" charset="0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 Page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2" y="46037"/>
            <a:ext cx="9829800" cy="727075"/>
          </a:xfrm>
        </p:spPr>
        <p:txBody>
          <a:bodyPr/>
          <a:lstStyle/>
          <a:p>
            <a:r>
              <a:rPr lang="en-US" sz="3600" dirty="0" smtClean="0"/>
              <a:t>EDDN National Configuration Repository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0712" y="1493837"/>
            <a:ext cx="8270875" cy="495299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dirty="0" smtClean="0"/>
              <a:t>A database has been created with web page access that allows users to examine and download configurations used to define sites, sensors, and platforms in the USGS and other government agencies</a:t>
            </a:r>
            <a:r>
              <a:rPr lang="en-US" dirty="0" smtClean="0"/>
              <a:t>.</a:t>
            </a:r>
          </a:p>
          <a:p>
            <a:pPr>
              <a:lnSpc>
                <a:spcPct val="100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dirty="0" smtClean="0"/>
              <a:t>The database is updated on Wednesday and Saturday mornings</a:t>
            </a:r>
            <a:endParaRPr lang="en-US" dirty="0" smtClean="0"/>
          </a:p>
          <a:p>
            <a:pPr>
              <a:lnSpc>
                <a:spcPct val="100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dirty="0" smtClean="0"/>
              <a:t>http://eddn.usgs.gov/configSelect.html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2" y="46037"/>
            <a:ext cx="9753600" cy="727075"/>
          </a:xfrm>
        </p:spPr>
        <p:txBody>
          <a:bodyPr/>
          <a:lstStyle/>
          <a:p>
            <a:r>
              <a:rPr lang="en-US" sz="3600" dirty="0" smtClean="0"/>
              <a:t>EDDN National Configuration Repository</a:t>
            </a:r>
            <a:endParaRPr lang="en-US" sz="3600" dirty="0"/>
          </a:p>
        </p:txBody>
      </p:sp>
      <p:pic>
        <p:nvPicPr>
          <p:cNvPr id="7" name="Picture 6" descr="configp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00" y="1236662"/>
            <a:ext cx="9953625" cy="50863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13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13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435</Words>
  <Application>Microsoft Office PowerPoint</Application>
  <PresentationFormat>Custom</PresentationFormat>
  <Paragraphs>51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EDDN Basic Information</vt:lpstr>
      <vt:lpstr>Recent Updates</vt:lpstr>
      <vt:lpstr>More Information about EDDN at EROS</vt:lpstr>
      <vt:lpstr>EDDN Web Services</vt:lpstr>
      <vt:lpstr>EDDN Message Access</vt:lpstr>
      <vt:lpstr>EDDN Field Test Page</vt:lpstr>
      <vt:lpstr>EDDN National Configuration Repository</vt:lpstr>
      <vt:lpstr>EDDN National Configuration Repository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DECODES Version 7.3</dc:title>
  <dc:creator>Dan2</dc:creator>
  <cp:lastModifiedBy>Dan2</cp:lastModifiedBy>
  <cp:revision>30</cp:revision>
  <dcterms:modified xsi:type="dcterms:W3CDTF">2014-05-04T22:51:45Z</dcterms:modified>
</cp:coreProperties>
</file>